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0" r:id="rId5"/>
    <p:sldId id="261" r:id="rId6"/>
    <p:sldId id="262" r:id="rId7"/>
    <p:sldId id="263" r:id="rId8"/>
    <p:sldId id="264" r:id="rId9"/>
    <p:sldId id="26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30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78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83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52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54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07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6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1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66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90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2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76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33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06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09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C90A-3059-42B8-B415-984C133C4087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34B1-CC88-42C6-AC43-8C0195676E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86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%C4%8Cernobilska_katastrofa" TargetMode="External"/><Relationship Id="rId2" Type="http://schemas.openxmlformats.org/officeDocument/2006/relationships/hyperlink" Target="https://zir.nsk.hr/islandora/object/fizos:35/pre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7C22B2-1944-4FFC-A527-0C050AEF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741" y="2759891"/>
            <a:ext cx="5057036" cy="1006460"/>
          </a:xfrm>
        </p:spPr>
        <p:txBody>
          <a:bodyPr/>
          <a:lstStyle/>
          <a:p>
            <a:r>
              <a:rPr lang="hr-HR" dirty="0"/>
              <a:t>NE Černobil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485DE1-4D1F-4182-9A7F-37975B2EC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104" y="6167685"/>
            <a:ext cx="3760896" cy="41954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D. </a:t>
            </a:r>
            <a:r>
              <a:rPr lang="hr-HR"/>
              <a:t>M., </a:t>
            </a:r>
            <a:r>
              <a:rPr lang="hr-HR" dirty="0"/>
              <a:t>7. razred</a:t>
            </a:r>
          </a:p>
        </p:txBody>
      </p:sp>
    </p:spTree>
    <p:extLst>
      <p:ext uri="{BB962C8B-B14F-4D97-AF65-F5344CB8AC3E}">
        <p14:creationId xmlns:p14="http://schemas.microsoft.com/office/powerpoint/2010/main" val="25488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" name="Group 16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32" name="Group 225">
            <a:extLst>
              <a:ext uri="{FF2B5EF4-FFF2-40B4-BE49-F238E27FC236}">
                <a16:creationId xmlns:a16="http://schemas.microsoft.com/office/drawing/2014/main" id="{82EEA7F3-64E0-47B1-9B06-0677EA6F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27" name="Rectangle 226">
              <a:extLst>
                <a:ext uri="{FF2B5EF4-FFF2-40B4-BE49-F238E27FC236}">
                  <a16:creationId xmlns:a16="http://schemas.microsoft.com/office/drawing/2014/main" id="{F0787433-E8FF-45C5-A1C3-70BC1491B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3" name="Picture 2">
              <a:extLst>
                <a:ext uri="{FF2B5EF4-FFF2-40B4-BE49-F238E27FC236}">
                  <a16:creationId xmlns:a16="http://schemas.microsoft.com/office/drawing/2014/main" id="{A649E977-62EB-4D2F-9AF9-947B5E73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Naslov 3">
            <a:extLst>
              <a:ext uri="{FF2B5EF4-FFF2-40B4-BE49-F238E27FC236}">
                <a16:creationId xmlns:a16="http://schemas.microsoft.com/office/drawing/2014/main" id="{E5A0DD87-D1EB-45E6-B5E2-E0E45FB6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24" y="2759075"/>
            <a:ext cx="7567611" cy="12112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Hvala na pažnji!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923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5DC78-5D46-4CD8-BEE5-CFB431D2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9E7D9D-0DC3-48F1-96CC-0DB490C0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17762"/>
            <a:ext cx="9905999" cy="3541714"/>
          </a:xfrm>
        </p:spPr>
        <p:txBody>
          <a:bodyPr/>
          <a:lstStyle/>
          <a:p>
            <a:r>
              <a:rPr lang="hr-HR" sz="2000" dirty="0"/>
              <a:t>nuklearna elektrana</a:t>
            </a:r>
          </a:p>
          <a:p>
            <a:r>
              <a:rPr lang="hr-HR" sz="2000" dirty="0"/>
              <a:t>izgradnja</a:t>
            </a:r>
          </a:p>
          <a:p>
            <a:r>
              <a:rPr lang="hr-HR" sz="2000" dirty="0"/>
              <a:t>mjesto nalazišta</a:t>
            </a:r>
          </a:p>
          <a:p>
            <a:r>
              <a:rPr lang="hr-HR" sz="2000" dirty="0"/>
              <a:t>snaga nuklearnih reaktora</a:t>
            </a:r>
          </a:p>
          <a:p>
            <a:r>
              <a:rPr lang="hr-HR" sz="2000" dirty="0"/>
              <a:t>greške u radu </a:t>
            </a:r>
          </a:p>
          <a:p>
            <a:r>
              <a:rPr lang="hr-HR" sz="2000" dirty="0"/>
              <a:t>posljedice nuklearnih nesreća</a:t>
            </a:r>
          </a:p>
        </p:txBody>
      </p:sp>
    </p:spTree>
    <p:extLst>
      <p:ext uri="{BB962C8B-B14F-4D97-AF65-F5344CB8AC3E}">
        <p14:creationId xmlns:p14="http://schemas.microsoft.com/office/powerpoint/2010/main" val="28683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DDBB9CB-4462-4B3C-B59F-F054E2AC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28192"/>
            <a:ext cx="4459286" cy="1478570"/>
          </a:xfrm>
        </p:spPr>
        <p:txBody>
          <a:bodyPr>
            <a:normAutofit/>
          </a:bodyPr>
          <a:lstStyle/>
          <a:p>
            <a:r>
              <a:rPr lang="hr-HR" sz="3200" dirty="0"/>
              <a:t>Nuklearna elektrana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A98362-AE0A-40BC-BEB6-F2A54923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hr-HR" sz="2000" dirty="0"/>
              <a:t>vrsta termoelektrane kojoj je izvor energije toplina dobivena fisijama nuklearnog goriva (u barem jednom nuklearnom reaktoru)</a:t>
            </a:r>
          </a:p>
          <a:p>
            <a:r>
              <a:rPr lang="hr-HR" sz="2000" dirty="0"/>
              <a:t>dobivena toplina koristi se za proizvodnju pare koja pokreće parnu turbinu spojenu na električni generator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51F524D-5971-4A51-9C85-1AC857C88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21755" r="11839" b="17928"/>
          <a:stretch/>
        </p:blipFill>
        <p:spPr>
          <a:xfrm rot="16200000">
            <a:off x="7261298" y="827019"/>
            <a:ext cx="3605073" cy="555466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543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496ACE2-84E3-49F0-9BA7-43149819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3895"/>
            <a:ext cx="4459286" cy="1478570"/>
          </a:xfrm>
        </p:spPr>
        <p:txBody>
          <a:bodyPr>
            <a:normAutofit/>
          </a:bodyPr>
          <a:lstStyle/>
          <a:p>
            <a:r>
              <a:rPr lang="hr-HR" sz="3200" dirty="0"/>
              <a:t>izgradnja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5A61C1-A962-4349-B5A4-96B95D54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1816101"/>
            <a:ext cx="4459287" cy="396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000" dirty="0"/>
              <a:t>odgovorna osoba za izgradnju nuklearne elektrane bio je nuklearni inženjer Victor </a:t>
            </a:r>
            <a:r>
              <a:rPr lang="hr-HR" sz="2000" dirty="0" err="1"/>
              <a:t>Bryukhanov</a:t>
            </a:r>
            <a:endParaRPr lang="hr-HR" sz="2000" dirty="0"/>
          </a:p>
          <a:p>
            <a:pPr>
              <a:lnSpc>
                <a:spcPct val="110000"/>
              </a:lnSpc>
            </a:pPr>
            <a:r>
              <a:rPr lang="hr-HR" sz="2000" dirty="0"/>
              <a:t>prvi reaktor izgrađen je 1976. godine</a:t>
            </a:r>
          </a:p>
          <a:p>
            <a:pPr>
              <a:lnSpc>
                <a:spcPct val="110000"/>
              </a:lnSpc>
            </a:pPr>
            <a:r>
              <a:rPr lang="hr-HR" sz="2000" dirty="0"/>
              <a:t>drugi reaktor bio je završen do 1978. godine</a:t>
            </a:r>
          </a:p>
          <a:p>
            <a:pPr>
              <a:lnSpc>
                <a:spcPct val="110000"/>
              </a:lnSpc>
            </a:pPr>
            <a:r>
              <a:rPr lang="hr-HR" sz="2000" dirty="0"/>
              <a:t>prva dva reaktora bila su poznata kao RBMK reaktori</a:t>
            </a:r>
          </a:p>
          <a:p>
            <a:pPr>
              <a:lnSpc>
                <a:spcPct val="110000"/>
              </a:lnSpc>
            </a:pPr>
            <a:r>
              <a:rPr lang="hr-HR" sz="2000" dirty="0"/>
              <a:t>počeli su planovi za završetak trećeg i četvrtog reaktora do 1984. godine</a:t>
            </a:r>
          </a:p>
          <a:p>
            <a:pPr>
              <a:lnSpc>
                <a:spcPct val="110000"/>
              </a:lnSpc>
            </a:pPr>
            <a:endParaRPr lang="hr-HR" sz="2000" dirty="0"/>
          </a:p>
        </p:txBody>
      </p:sp>
      <p:pic>
        <p:nvPicPr>
          <p:cNvPr id="2050" name="Picture 2" descr="Viktor Bryukhanov. Photo taken in 1991. Along with his conviction ...">
            <a:extLst>
              <a:ext uri="{FF2B5EF4-FFF2-40B4-BE49-F238E27FC236}">
                <a16:creationId xmlns:a16="http://schemas.microsoft.com/office/drawing/2014/main" id="{9DEB0425-EA41-4358-8FD8-E1A192E3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2121351"/>
            <a:ext cx="4246604" cy="274592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8478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B6195E9-A1C1-4748-933A-D545268F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2" y="5250"/>
            <a:ext cx="4459286" cy="1478570"/>
          </a:xfrm>
        </p:spPr>
        <p:txBody>
          <a:bodyPr>
            <a:normAutofit/>
          </a:bodyPr>
          <a:lstStyle/>
          <a:p>
            <a:r>
              <a:rPr lang="hr-HR" sz="3200" dirty="0"/>
              <a:t>Mjesto nalazišta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3B2DA0-7DD3-4582-9D37-9B8B5A8C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hr-HR" sz="2000" dirty="0"/>
              <a:t>nalazila se u blizini ukrajinskog grada Černobila, u gradu </a:t>
            </a:r>
            <a:r>
              <a:rPr lang="hr-HR" sz="2000" dirty="0" err="1"/>
              <a:t>Pripjatu</a:t>
            </a:r>
            <a:endParaRPr lang="hr-HR" sz="2000" dirty="0"/>
          </a:p>
        </p:txBody>
      </p:sp>
      <p:pic>
        <p:nvPicPr>
          <p:cNvPr id="1026" name="Picture 2" descr="Černobil: najveća nuklearna katastrofa u povijesti – Antena Zadar">
            <a:extLst>
              <a:ext uri="{FF2B5EF4-FFF2-40B4-BE49-F238E27FC236}">
                <a16:creationId xmlns:a16="http://schemas.microsoft.com/office/drawing/2014/main" id="{938FD498-103D-4513-A4F2-85EDB6217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" r="3" b="3"/>
          <a:stretch/>
        </p:blipFill>
        <p:spPr bwMode="auto">
          <a:xfrm>
            <a:off x="6589710" y="1953536"/>
            <a:ext cx="4962569" cy="324923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9154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35DCE9-5025-4E79-BB64-40DFFAB3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hr-HR" dirty="0"/>
              <a:t>Snaga nuklearnih reaktora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153471-423C-4561-ABA1-85A3A10C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7747"/>
            <a:ext cx="9905999" cy="3541714"/>
          </a:xfrm>
        </p:spPr>
        <p:txBody>
          <a:bodyPr>
            <a:normAutofit/>
          </a:bodyPr>
          <a:lstStyle/>
          <a:p>
            <a:r>
              <a:rPr lang="hr-HR" sz="2000" dirty="0"/>
              <a:t>četiri reaktora snage 1GW tipa RBMK-1000</a:t>
            </a:r>
          </a:p>
          <a:p>
            <a:r>
              <a:rPr lang="hr-HR" sz="2000" dirty="0"/>
              <a:t>stvarali su energiju pomoću procesa fisije</a:t>
            </a:r>
          </a:p>
          <a:p>
            <a:r>
              <a:rPr lang="hr-HR" sz="2000" dirty="0"/>
              <a:t>koristili su se u vojne svrhe, kućanske svrhe…</a:t>
            </a:r>
          </a:p>
        </p:txBody>
      </p:sp>
    </p:spTree>
    <p:extLst>
      <p:ext uri="{BB962C8B-B14F-4D97-AF65-F5344CB8AC3E}">
        <p14:creationId xmlns:p14="http://schemas.microsoft.com/office/powerpoint/2010/main" val="39858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7C16D-78C0-45A3-90EA-0AB25275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hr-HR" dirty="0"/>
              <a:t>Greške u radu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8096F1-7011-449E-8E67-44F757B3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21013"/>
            <a:ext cx="9905999" cy="3541714"/>
          </a:xfrm>
        </p:spPr>
        <p:txBody>
          <a:bodyPr>
            <a:normAutofit/>
          </a:bodyPr>
          <a:lstStyle/>
          <a:p>
            <a:r>
              <a:rPr lang="hr-HR" sz="2000" dirty="0"/>
              <a:t>eksplozija četvrtog reaktora</a:t>
            </a:r>
          </a:p>
          <a:p>
            <a:r>
              <a:rPr lang="sv-SE" sz="2000" dirty="0"/>
              <a:t>nije ostavljen dovoljan broj šipki u četvrtom reaktoru</a:t>
            </a:r>
            <a:r>
              <a:rPr lang="hr-HR" sz="2000" dirty="0"/>
              <a:t> (opterećenje sustava)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098" name="Picture 2" descr="Znali su 10 godina da će Černobil eksplodirati | Oluja.info">
            <a:extLst>
              <a:ext uri="{FF2B5EF4-FFF2-40B4-BE49-F238E27FC236}">
                <a16:creationId xmlns:a16="http://schemas.microsoft.com/office/drawing/2014/main" id="{9DABE286-91C2-46A5-8DE4-98982626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514725"/>
            <a:ext cx="4584232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01F062C-778F-4C78-8315-774302CB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15268"/>
            <a:ext cx="4459286" cy="1478570"/>
          </a:xfrm>
        </p:spPr>
        <p:txBody>
          <a:bodyPr>
            <a:normAutofit/>
          </a:bodyPr>
          <a:lstStyle/>
          <a:p>
            <a:r>
              <a:rPr lang="hr-HR" sz="3200" dirty="0"/>
              <a:t>Posljedice nuklearnih nesreća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1D25F1-371D-466B-BF2A-2FBC8DF2D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6" y="2009776"/>
            <a:ext cx="4459287" cy="4943474"/>
          </a:xfrm>
        </p:spPr>
        <p:txBody>
          <a:bodyPr>
            <a:normAutofit/>
          </a:bodyPr>
          <a:lstStyle/>
          <a:p>
            <a:r>
              <a:rPr lang="hr-HR" sz="2000" dirty="0"/>
              <a:t>uočeno je mnogo opasnog, radioaktivnog zračenja u zraku</a:t>
            </a:r>
          </a:p>
          <a:p>
            <a:r>
              <a:rPr lang="hr-HR" sz="2000" dirty="0"/>
              <a:t>unutar jezgre četvrtog reaktora nalazilo se 190,3 tone radioaktivnog materijala</a:t>
            </a:r>
          </a:p>
          <a:p>
            <a:r>
              <a:rPr lang="hr-HR" sz="2000" dirty="0"/>
              <a:t>nakon nesreće 6,7 tona tog materijala raspršilo se u okoliš (daljnje posljedice)</a:t>
            </a:r>
          </a:p>
        </p:txBody>
      </p:sp>
      <p:pic>
        <p:nvPicPr>
          <p:cNvPr id="3074" name="Picture 2" descr="Otkrivanje tajni Černobila II. dio: Posljedice nesreće">
            <a:extLst>
              <a:ext uri="{FF2B5EF4-FFF2-40B4-BE49-F238E27FC236}">
                <a16:creationId xmlns:a16="http://schemas.microsoft.com/office/drawing/2014/main" id="{4078A8E5-2625-47B7-85C6-0761BC70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623" y="2225055"/>
            <a:ext cx="3662189" cy="240788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7356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B4DEB-9C31-458A-A5BA-6C1DACD3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A66B1A-BF22-4A88-AC96-23BEEE51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1215"/>
            <a:ext cx="9905999" cy="3541714"/>
          </a:xfrm>
        </p:spPr>
        <p:txBody>
          <a:bodyPr>
            <a:normAutofit/>
          </a:bodyPr>
          <a:lstStyle/>
          <a:p>
            <a:r>
              <a:rPr lang="hr-HR" sz="2000" dirty="0">
                <a:hlinkClick r:id="rId2"/>
              </a:rPr>
              <a:t>https://zir.nsk.hr/islandora/object/fizos:35/preview</a:t>
            </a:r>
            <a:endParaRPr lang="hr-HR" sz="2000" dirty="0"/>
          </a:p>
          <a:p>
            <a:r>
              <a:rPr lang="hr-HR" sz="2000" dirty="0">
                <a:hlinkClick r:id="rId3"/>
              </a:rPr>
              <a:t>https://hr.wikipedia.org/wiki/%C4%8Cernobilska_katastrofa</a:t>
            </a:r>
            <a:endParaRPr lang="hr-HR" sz="2000" dirty="0"/>
          </a:p>
          <a:p>
            <a:r>
              <a:rPr lang="hr-HR" sz="2000" dirty="0"/>
              <a:t>Gordan Bartolić, Vladimir Delić, Andrija Gregurić, Ivan Jukić, Ivica Kolarić, Dragan Stanojević „Čudesni svijet tehnike” udžbenik u sedmom razredu osnovne škole</a:t>
            </a:r>
          </a:p>
        </p:txBody>
      </p:sp>
    </p:spTree>
    <p:extLst>
      <p:ext uri="{BB962C8B-B14F-4D97-AF65-F5344CB8AC3E}">
        <p14:creationId xmlns:p14="http://schemas.microsoft.com/office/powerpoint/2010/main" val="23705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Žut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265</Words>
  <Application>Microsoft Office PowerPoint</Application>
  <PresentationFormat>Široki zaslon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Kružnica</vt:lpstr>
      <vt:lpstr>NE Černobil</vt:lpstr>
      <vt:lpstr>sadržaj</vt:lpstr>
      <vt:lpstr>Nuklearna elektrana</vt:lpstr>
      <vt:lpstr>izgradnja</vt:lpstr>
      <vt:lpstr>Mjesto nalazišta</vt:lpstr>
      <vt:lpstr>Snaga nuklearnih reaktora</vt:lpstr>
      <vt:lpstr>Greške u radu</vt:lpstr>
      <vt:lpstr>Posljedice nuklearnih nesreća</vt:lpstr>
      <vt:lpstr>izvori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Černobil</dc:title>
  <dc:creator>MAGDALENA MARKUŠ</dc:creator>
  <cp:lastModifiedBy>Tamara Herceg Babić</cp:lastModifiedBy>
  <cp:revision>13</cp:revision>
  <dcterms:created xsi:type="dcterms:W3CDTF">2020-06-20T13:28:43Z</dcterms:created>
  <dcterms:modified xsi:type="dcterms:W3CDTF">2020-07-15T13:49:56Z</dcterms:modified>
</cp:coreProperties>
</file>